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9" r:id="rId3"/>
    <p:sldId id="257" r:id="rId4"/>
    <p:sldId id="258" r:id="rId5"/>
    <p:sldId id="263" r:id="rId6"/>
    <p:sldId id="262" r:id="rId7"/>
    <p:sldId id="260" r:id="rId8"/>
    <p:sldId id="261" r:id="rId9"/>
    <p:sldId id="265" r:id="rId10"/>
    <p:sldId id="269" r:id="rId11"/>
    <p:sldId id="26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83" autoAdjust="0"/>
  </p:normalViewPr>
  <p:slideViewPr>
    <p:cSldViewPr snapToGrid="0" snapToObjects="1">
      <p:cViewPr varScale="1">
        <p:scale>
          <a:sx n="92" d="100"/>
          <a:sy n="92" d="100"/>
        </p:scale>
        <p:origin x="-3016" y="-96"/>
      </p:cViewPr>
      <p:guideLst>
        <p:guide orient="horz" pos="2160"/>
        <p:guide pos="2880"/>
      </p:guideLst>
    </p:cSldViewPr>
  </p:slideViewPr>
  <p:notesTextViewPr>
    <p:cViewPr>
      <p:scale>
        <a:sx n="100" d="100"/>
        <a:sy n="100" d="100"/>
      </p:scale>
      <p:origin x="0" y="552"/>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5BD28B-D2D3-D94A-8F88-9BA83E90FBE0}" type="datetimeFigureOut">
              <a:rPr lang="en-US" smtClean="0"/>
              <a:t>3/9/16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393056-2E92-C849-8BD5-8BBF9FCC92AA}" type="slidenum">
              <a:rPr lang="en-US" smtClean="0"/>
              <a:t>‹#›</a:t>
            </a:fld>
            <a:endParaRPr lang="en-US" dirty="0"/>
          </a:p>
        </p:txBody>
      </p:sp>
    </p:spTree>
    <p:extLst>
      <p:ext uri="{BB962C8B-B14F-4D97-AF65-F5344CB8AC3E}">
        <p14:creationId xmlns:p14="http://schemas.microsoft.com/office/powerpoint/2010/main" val="33143071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Backround</a:t>
            </a:r>
            <a:r>
              <a:rPr lang="en-US" dirty="0" smtClean="0"/>
              <a:t> info for docents</a:t>
            </a:r>
            <a:r>
              <a:rPr lang="en-US" baseline="0" dirty="0" smtClean="0"/>
              <a:t> (don’t need to read out loud)</a:t>
            </a:r>
          </a:p>
          <a:p>
            <a:r>
              <a:rPr lang="en-US" sz="1200" kern="1200" dirty="0" smtClean="0">
                <a:solidFill>
                  <a:schemeClr val="tx1"/>
                </a:solidFill>
                <a:latin typeface="+mn-lt"/>
                <a:ea typeface="+mn-ea"/>
                <a:cs typeface="+mn-cs"/>
              </a:rPr>
              <a:t>Color and Color Theory</a:t>
            </a:r>
          </a:p>
          <a:p>
            <a:r>
              <a:rPr lang="en-US" sz="1200" b="1" i="0" kern="1200" dirty="0" smtClean="0">
                <a:solidFill>
                  <a:schemeClr val="tx1"/>
                </a:solidFill>
                <a:latin typeface="+mn-lt"/>
                <a:ea typeface="+mn-ea"/>
                <a:cs typeface="+mn-cs"/>
              </a:rPr>
              <a:t>Hue</a:t>
            </a:r>
            <a:r>
              <a:rPr lang="en-US" sz="1200" b="0" i="0" kern="1200" dirty="0" smtClean="0">
                <a:solidFill>
                  <a:schemeClr val="tx1"/>
                </a:solidFill>
                <a:latin typeface="+mn-lt"/>
                <a:ea typeface="+mn-ea"/>
                <a:cs typeface="+mn-cs"/>
              </a:rPr>
              <a:t> is the main component of the color. In light it is the frequency; in paint, the pigment. It is the pure, unmixed color from a tube or from a ray of light.</a:t>
            </a:r>
          </a:p>
          <a:p>
            <a:r>
              <a:rPr lang="en-US" sz="1200" b="1" i="0" kern="1200" dirty="0" smtClean="0">
                <a:solidFill>
                  <a:schemeClr val="tx1"/>
                </a:solidFill>
                <a:latin typeface="+mn-lt"/>
                <a:ea typeface="+mn-ea"/>
                <a:cs typeface="+mn-cs"/>
              </a:rPr>
              <a:t>Saturation</a:t>
            </a:r>
            <a:r>
              <a:rPr lang="en-US" sz="1200" b="0" i="0" kern="1200" dirty="0" smtClean="0">
                <a:solidFill>
                  <a:schemeClr val="tx1"/>
                </a:solidFill>
                <a:latin typeface="+mn-lt"/>
                <a:ea typeface="+mn-ea"/>
                <a:cs typeface="+mn-cs"/>
              </a:rPr>
              <a:t> is how much of a hue is in a color, also called </a:t>
            </a:r>
            <a:r>
              <a:rPr lang="en-US" sz="1200" b="0" i="1" kern="1200" dirty="0" smtClean="0">
                <a:solidFill>
                  <a:schemeClr val="tx1"/>
                </a:solidFill>
                <a:latin typeface="+mn-lt"/>
                <a:ea typeface="+mn-ea"/>
                <a:cs typeface="+mn-cs"/>
              </a:rPr>
              <a:t>Chroma</a:t>
            </a:r>
            <a:r>
              <a:rPr lang="en-US" sz="1200" b="0" i="0" kern="1200" dirty="0" smtClean="0">
                <a:solidFill>
                  <a:schemeClr val="tx1"/>
                </a:solidFill>
                <a:latin typeface="+mn-lt"/>
                <a:ea typeface="+mn-ea"/>
                <a:cs typeface="+mn-cs"/>
              </a:rPr>
              <a:t>.</a:t>
            </a:r>
          </a:p>
          <a:p>
            <a:r>
              <a:rPr lang="en-US" sz="1200" b="1" i="0" kern="1200" dirty="0" smtClean="0">
                <a:solidFill>
                  <a:schemeClr val="tx1"/>
                </a:solidFill>
                <a:latin typeface="+mn-lt"/>
                <a:ea typeface="+mn-ea"/>
                <a:cs typeface="+mn-cs"/>
              </a:rPr>
              <a:t>Value</a:t>
            </a:r>
            <a:r>
              <a:rPr lang="en-US" sz="1200" b="0" i="0" kern="1200" dirty="0" smtClean="0">
                <a:solidFill>
                  <a:schemeClr val="tx1"/>
                </a:solidFill>
                <a:latin typeface="+mn-lt"/>
                <a:ea typeface="+mn-ea"/>
                <a:cs typeface="+mn-cs"/>
              </a:rPr>
              <a:t> is how light or dark a color is. Value is usually used to describe form, with changes in value reflecting the changes in form.</a:t>
            </a:r>
          </a:p>
          <a:p>
            <a:r>
              <a:rPr lang="en-US" sz="1200" b="0" i="0" kern="1200" dirty="0" smtClean="0">
                <a:solidFill>
                  <a:schemeClr val="tx1"/>
                </a:solidFill>
                <a:latin typeface="+mn-lt"/>
                <a:ea typeface="+mn-ea"/>
                <a:cs typeface="+mn-cs"/>
              </a:rPr>
              <a:t>In </a:t>
            </a:r>
            <a:r>
              <a:rPr lang="en-US" sz="1200" b="1" i="0" kern="1200" dirty="0" smtClean="0">
                <a:solidFill>
                  <a:schemeClr val="tx1"/>
                </a:solidFill>
                <a:latin typeface="+mn-lt"/>
                <a:ea typeface="+mn-ea"/>
                <a:cs typeface="+mn-cs"/>
              </a:rPr>
              <a:t>visual art</a:t>
            </a:r>
            <a:r>
              <a:rPr lang="en-US" sz="1200" b="0" i="0" kern="1200" dirty="0" smtClean="0">
                <a:solidFill>
                  <a:schemeClr val="tx1"/>
                </a:solidFill>
                <a:latin typeface="+mn-lt"/>
                <a:ea typeface="+mn-ea"/>
                <a:cs typeface="+mn-cs"/>
              </a:rPr>
              <a:t>, color is the only thing that is actually seen. We don't actually see objects; we see the light reflected off of the objects. Color is part of the electromagnetic spectrum. Photons emitted from electrons moving up or down levels in the rings of an atom are the substance of color. Differences in color that define a shape are called value, and some people wrongly call this an element; value is merely the color changes along a form.</a:t>
            </a:r>
          </a:p>
          <a:p>
            <a:r>
              <a:rPr lang="en-US" sz="1200" b="0" i="1" kern="1200" dirty="0" smtClean="0">
                <a:solidFill>
                  <a:schemeClr val="tx1"/>
                </a:solidFill>
                <a:latin typeface="+mn-lt"/>
                <a:ea typeface="+mn-ea"/>
                <a:cs typeface="+mn-cs"/>
              </a:rPr>
              <a:t>Color Theory is</a:t>
            </a:r>
            <a:r>
              <a:rPr lang="en-US" sz="1200" b="0" i="0" kern="1200" dirty="0" smtClean="0">
                <a:solidFill>
                  <a:schemeClr val="tx1"/>
                </a:solidFill>
                <a:latin typeface="+mn-lt"/>
                <a:ea typeface="+mn-ea"/>
                <a:cs typeface="+mn-cs"/>
              </a:rPr>
              <a:t> simple a system to describe and organize colors. </a:t>
            </a:r>
          </a:p>
          <a:p>
            <a:r>
              <a:rPr lang="en-US" sz="1200" b="0" i="0" kern="1200" dirty="0" smtClean="0">
                <a:solidFill>
                  <a:schemeClr val="tx1"/>
                </a:solidFill>
                <a:latin typeface="+mn-lt"/>
                <a:ea typeface="+mn-ea"/>
                <a:cs typeface="+mn-cs"/>
              </a:rPr>
              <a:t>Color Wheel</a:t>
            </a:r>
            <a:r>
              <a:rPr lang="en-US" sz="1200" b="0" i="0" kern="1200" baseline="0" dirty="0" smtClean="0">
                <a:solidFill>
                  <a:schemeClr val="tx1"/>
                </a:solidFill>
                <a:latin typeface="+mn-lt"/>
                <a:ea typeface="+mn-ea"/>
                <a:cs typeface="+mn-cs"/>
              </a:rPr>
              <a:t> - </a:t>
            </a:r>
            <a:r>
              <a:rPr lang="en-US" sz="1200" b="0" i="0" kern="1200" dirty="0" smtClean="0">
                <a:solidFill>
                  <a:schemeClr val="tx1"/>
                </a:solidFill>
                <a:latin typeface="+mn-lt"/>
                <a:ea typeface="+mn-ea"/>
                <a:cs typeface="+mn-cs"/>
              </a:rPr>
              <a:t>A circular, logical organization of colors. The most common color wheel starts with Red, then moves to Orange, Yellow, Green, Cyan, Blue, Purple, and ends with Red-Violet. Color wheels are the basis for most color theories.</a:t>
            </a:r>
          </a:p>
          <a:p>
            <a:r>
              <a:rPr lang="en-US" sz="1200" b="1" i="0" kern="1200" dirty="0" smtClean="0">
                <a:solidFill>
                  <a:schemeClr val="tx1"/>
                </a:solidFill>
                <a:latin typeface="+mn-lt"/>
                <a:ea typeface="+mn-ea"/>
                <a:cs typeface="+mn-cs"/>
              </a:rPr>
              <a:t>Primary Colors</a:t>
            </a:r>
            <a:r>
              <a:rPr lang="en-US" sz="1200" b="0" i="0" kern="1200" dirty="0" smtClean="0">
                <a:solidFill>
                  <a:schemeClr val="tx1"/>
                </a:solidFill>
                <a:latin typeface="+mn-lt"/>
                <a:ea typeface="+mn-ea"/>
                <a:cs typeface="+mn-cs"/>
              </a:rPr>
              <a:t> on a color wheel are the fundamental, unmixable colors. In</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paint they are Red, Yellow, and Blue.</a:t>
            </a:r>
          </a:p>
          <a:p>
            <a:r>
              <a:rPr lang="en-US" sz="1200" b="1" i="0" kern="1200" dirty="0" smtClean="0">
                <a:solidFill>
                  <a:schemeClr val="tx1"/>
                </a:solidFill>
                <a:latin typeface="+mn-lt"/>
                <a:ea typeface="+mn-ea"/>
                <a:cs typeface="+mn-cs"/>
              </a:rPr>
              <a:t>Secondary Colors</a:t>
            </a:r>
            <a:r>
              <a:rPr lang="en-US" sz="1200" b="0" i="0" kern="1200" dirty="0" smtClean="0">
                <a:solidFill>
                  <a:schemeClr val="tx1"/>
                </a:solidFill>
                <a:latin typeface="+mn-lt"/>
                <a:ea typeface="+mn-ea"/>
                <a:cs typeface="+mn-cs"/>
              </a:rPr>
              <a:t> are the result of mixing equal parts of two primary colors together). In paint they are Orange, Green, and Purple or Violet. </a:t>
            </a:r>
          </a:p>
          <a:p>
            <a:r>
              <a:rPr lang="en-US" sz="1200" b="1" i="0" kern="1200" dirty="0" smtClean="0">
                <a:solidFill>
                  <a:schemeClr val="tx1"/>
                </a:solidFill>
                <a:latin typeface="+mn-lt"/>
                <a:ea typeface="+mn-ea"/>
                <a:cs typeface="+mn-cs"/>
              </a:rPr>
              <a:t>Tertiary Colors</a:t>
            </a:r>
            <a:r>
              <a:rPr lang="en-US" sz="1200" b="0" i="0" kern="1200" dirty="0" smtClean="0">
                <a:solidFill>
                  <a:schemeClr val="tx1"/>
                </a:solidFill>
                <a:latin typeface="+mn-lt"/>
                <a:ea typeface="+mn-ea"/>
                <a:cs typeface="+mn-cs"/>
              </a:rPr>
              <a:t> are the result of mixing equal parts of neighboring primary and secondary colors together.</a:t>
            </a:r>
          </a:p>
          <a:p>
            <a:r>
              <a:rPr lang="en-US" sz="1200" b="0" i="0" kern="1200" dirty="0" smtClean="0">
                <a:solidFill>
                  <a:schemeClr val="tx1"/>
                </a:solidFill>
                <a:latin typeface="+mn-lt"/>
                <a:ea typeface="+mn-ea"/>
                <a:cs typeface="+mn-cs"/>
              </a:rPr>
              <a:t>A </a:t>
            </a:r>
            <a:r>
              <a:rPr lang="en-US" sz="1200" b="1" i="0" kern="1200" dirty="0" smtClean="0">
                <a:solidFill>
                  <a:schemeClr val="tx1"/>
                </a:solidFill>
                <a:latin typeface="+mn-lt"/>
                <a:ea typeface="+mn-ea"/>
                <a:cs typeface="+mn-cs"/>
              </a:rPr>
              <a:t>Monochromatic Color Scheme</a:t>
            </a:r>
            <a:r>
              <a:rPr lang="en-US" sz="1200" b="0" i="0" kern="1200" dirty="0" smtClean="0">
                <a:solidFill>
                  <a:schemeClr val="tx1"/>
                </a:solidFill>
                <a:latin typeface="+mn-lt"/>
                <a:ea typeface="+mn-ea"/>
                <a:cs typeface="+mn-cs"/>
              </a:rPr>
              <a:t> is one color and all the </a:t>
            </a:r>
            <a:r>
              <a:rPr lang="en-US" sz="1200" b="0" i="1" kern="1200" dirty="0" smtClean="0">
                <a:solidFill>
                  <a:schemeClr val="tx1"/>
                </a:solidFill>
                <a:latin typeface="+mn-lt"/>
                <a:ea typeface="+mn-ea"/>
                <a:cs typeface="+mn-cs"/>
              </a:rPr>
              <a:t>tints, tones, shades, </a:t>
            </a:r>
            <a:r>
              <a:rPr lang="en-US" sz="1200" b="0" i="0" kern="1200" dirty="0" smtClean="0">
                <a:solidFill>
                  <a:schemeClr val="tx1"/>
                </a:solidFill>
                <a:latin typeface="+mn-lt"/>
                <a:ea typeface="+mn-ea"/>
                <a:cs typeface="+mn-cs"/>
              </a:rPr>
              <a:t>and </a:t>
            </a:r>
            <a:r>
              <a:rPr lang="en-US" sz="1200" b="0" i="1" kern="1200" dirty="0" smtClean="0">
                <a:solidFill>
                  <a:schemeClr val="tx1"/>
                </a:solidFill>
                <a:latin typeface="+mn-lt"/>
                <a:ea typeface="+mn-ea"/>
                <a:cs typeface="+mn-cs"/>
              </a:rPr>
              <a:t>chromas</a:t>
            </a:r>
            <a:r>
              <a:rPr lang="en-US" sz="1200" b="0" i="0" kern="1200" dirty="0" smtClean="0">
                <a:solidFill>
                  <a:schemeClr val="tx1"/>
                </a:solidFill>
                <a:latin typeface="+mn-lt"/>
                <a:ea typeface="+mn-ea"/>
                <a:cs typeface="+mn-cs"/>
              </a:rPr>
              <a:t> of that color.</a:t>
            </a:r>
          </a:p>
        </p:txBody>
      </p:sp>
      <p:sp>
        <p:nvSpPr>
          <p:cNvPr id="4" name="Slide Number Placeholder 3"/>
          <p:cNvSpPr>
            <a:spLocks noGrp="1"/>
          </p:cNvSpPr>
          <p:nvPr>
            <p:ph type="sldNum" sz="quarter" idx="10"/>
          </p:nvPr>
        </p:nvSpPr>
        <p:spPr/>
        <p:txBody>
          <a:bodyPr/>
          <a:lstStyle/>
          <a:p>
            <a:fld id="{72393056-2E92-C849-8BD5-8BBF9FCC92AA}" type="slidenum">
              <a:rPr lang="en-US" smtClean="0"/>
              <a:t>1</a:t>
            </a:fld>
            <a:endParaRPr lang="en-US" dirty="0"/>
          </a:p>
        </p:txBody>
      </p:sp>
    </p:spTree>
    <p:extLst>
      <p:ext uri="{BB962C8B-B14F-4D97-AF65-F5344CB8AC3E}">
        <p14:creationId xmlns:p14="http://schemas.microsoft.com/office/powerpoint/2010/main" val="3987524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393056-2E92-C849-8BD5-8BBF9FCC92AA}" type="slidenum">
              <a:rPr lang="en-US" smtClean="0"/>
              <a:t>10</a:t>
            </a:fld>
            <a:endParaRPr lang="en-US" dirty="0"/>
          </a:p>
        </p:txBody>
      </p:sp>
    </p:spTree>
    <p:extLst>
      <p:ext uri="{BB962C8B-B14F-4D97-AF65-F5344CB8AC3E}">
        <p14:creationId xmlns:p14="http://schemas.microsoft.com/office/powerpoint/2010/main" val="2758175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Supplies Needed:</a:t>
            </a:r>
          </a:p>
          <a:p>
            <a:r>
              <a:rPr lang="en-US" sz="1200" b="1" dirty="0" smtClean="0"/>
              <a:t>Placemats for tables</a:t>
            </a:r>
          </a:p>
          <a:p>
            <a:r>
              <a:rPr lang="en-US" sz="1200" b="1" dirty="0" smtClean="0"/>
              <a:t>Canvases</a:t>
            </a:r>
            <a:r>
              <a:rPr lang="en-US" sz="1200" b="1" baseline="0" dirty="0" smtClean="0"/>
              <a:t> (or paper)</a:t>
            </a:r>
          </a:p>
          <a:p>
            <a:r>
              <a:rPr lang="en-US" sz="1200" b="1" baseline="0" dirty="0" smtClean="0"/>
              <a:t>Paintbrushes (approx. ¾ inch)</a:t>
            </a:r>
          </a:p>
          <a:p>
            <a:r>
              <a:rPr lang="en-US" sz="1200" b="1" baseline="0" dirty="0" smtClean="0"/>
              <a:t>Disposable plates for mixing paint</a:t>
            </a:r>
          </a:p>
          <a:p>
            <a:r>
              <a:rPr lang="en-US" sz="1200" b="1" baseline="0" dirty="0" err="1" smtClean="0"/>
              <a:t>Pallette</a:t>
            </a:r>
            <a:r>
              <a:rPr lang="en-US" sz="1200" b="1" baseline="0" dirty="0" smtClean="0"/>
              <a:t> knives (in </a:t>
            </a:r>
            <a:r>
              <a:rPr lang="en-US" sz="1200" b="1" baseline="0" dirty="0" err="1" smtClean="0"/>
              <a:t>ziplocs</a:t>
            </a:r>
            <a:r>
              <a:rPr lang="en-US" sz="1200" b="1" baseline="0" dirty="0" smtClean="0"/>
              <a:t> in the supply cabinet) or wood sticks for mixing</a:t>
            </a:r>
          </a:p>
          <a:p>
            <a:r>
              <a:rPr lang="en-US" sz="1200" b="1" baseline="0" dirty="0" smtClean="0"/>
              <a:t>Acrylic paint (white for all and choice of colors for kids to pick one color – docents can distribute these while kids cut out silhouettes)</a:t>
            </a:r>
          </a:p>
          <a:p>
            <a:r>
              <a:rPr lang="en-US" sz="1200" b="1" baseline="0" dirty="0" smtClean="0"/>
              <a:t>Water bowls</a:t>
            </a:r>
          </a:p>
          <a:p>
            <a:r>
              <a:rPr lang="en-US" sz="1200" b="1" u="sng" baseline="0" dirty="0" smtClean="0"/>
              <a:t>Soap for washing brushes (wash completely since acrylic paint dries like plastic and ruins brushes when not washed out wet.  The same goes for clothes – if kids get it on clothes it will wash out while wet but becomes a permanent stain if dries)</a:t>
            </a:r>
          </a:p>
          <a:p>
            <a:r>
              <a:rPr lang="en-US" sz="1200" b="1" baseline="0" dirty="0" smtClean="0"/>
              <a:t>Tacky glue</a:t>
            </a:r>
          </a:p>
          <a:p>
            <a:r>
              <a:rPr lang="en-US" sz="1200" b="1" baseline="0" dirty="0" smtClean="0"/>
              <a:t>Scissors from kids’ desks</a:t>
            </a:r>
          </a:p>
          <a:p>
            <a:r>
              <a:rPr lang="en-US" sz="1200" b="1" baseline="0" dirty="0" smtClean="0"/>
              <a:t>Sharpie to write name on back on frame part</a:t>
            </a:r>
          </a:p>
          <a:p>
            <a:r>
              <a:rPr lang="en-US" sz="1200" b="1" baseline="0" dirty="0" smtClean="0"/>
              <a:t>T-shirt smocks ( in tub in tall docent supply closet)</a:t>
            </a:r>
          </a:p>
          <a:p>
            <a:r>
              <a:rPr lang="en-US" sz="1200" b="1" baseline="0" dirty="0" smtClean="0"/>
              <a:t>Aprons for </a:t>
            </a:r>
            <a:r>
              <a:rPr lang="en-US" sz="1200" b="1" baseline="0" dirty="0" smtClean="0"/>
              <a:t>volunteers</a:t>
            </a:r>
          </a:p>
          <a:p>
            <a:r>
              <a:rPr lang="en-US" sz="1200" b="1" baseline="0" dirty="0" smtClean="0"/>
              <a:t>Pre-printed silhouette images</a:t>
            </a:r>
          </a:p>
          <a:p>
            <a:r>
              <a:rPr lang="en-US" sz="1200" b="1" baseline="0" dirty="0" smtClean="0"/>
              <a:t>Black paper if kids want to cut own </a:t>
            </a:r>
            <a:r>
              <a:rPr lang="en-US" sz="1200" b="1" baseline="0" smtClean="0"/>
              <a:t>images out</a:t>
            </a:r>
            <a:endParaRPr lang="en-US" sz="1200" b="1" baseline="0" dirty="0" smtClean="0"/>
          </a:p>
          <a:p>
            <a:endParaRPr lang="en-US" sz="1200" b="1" dirty="0"/>
          </a:p>
        </p:txBody>
      </p:sp>
      <p:sp>
        <p:nvSpPr>
          <p:cNvPr id="4" name="Slide Number Placeholder 3"/>
          <p:cNvSpPr>
            <a:spLocks noGrp="1"/>
          </p:cNvSpPr>
          <p:nvPr>
            <p:ph type="sldNum" sz="quarter" idx="10"/>
          </p:nvPr>
        </p:nvSpPr>
        <p:spPr/>
        <p:txBody>
          <a:bodyPr/>
          <a:lstStyle/>
          <a:p>
            <a:fld id="{72393056-2E92-C849-8BD5-8BBF9FCC92AA}" type="slidenum">
              <a:rPr lang="en-US" smtClean="0"/>
              <a:t>11</a:t>
            </a:fld>
            <a:endParaRPr lang="en-US" dirty="0"/>
          </a:p>
        </p:txBody>
      </p:sp>
    </p:spTree>
    <p:extLst>
      <p:ext uri="{BB962C8B-B14F-4D97-AF65-F5344CB8AC3E}">
        <p14:creationId xmlns:p14="http://schemas.microsoft.com/office/powerpoint/2010/main" val="486990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Today we are discussing color.</a:t>
            </a:r>
          </a:p>
          <a:p>
            <a:endParaRPr lang="en-US" dirty="0"/>
          </a:p>
        </p:txBody>
      </p:sp>
      <p:sp>
        <p:nvSpPr>
          <p:cNvPr id="4" name="Slide Number Placeholder 3"/>
          <p:cNvSpPr>
            <a:spLocks noGrp="1"/>
          </p:cNvSpPr>
          <p:nvPr>
            <p:ph type="sldNum" sz="quarter" idx="10"/>
          </p:nvPr>
        </p:nvSpPr>
        <p:spPr/>
        <p:txBody>
          <a:bodyPr/>
          <a:lstStyle/>
          <a:p>
            <a:fld id="{72393056-2E92-C849-8BD5-8BBF9FCC92AA}" type="slidenum">
              <a:rPr lang="en-US" smtClean="0"/>
              <a:t>2</a:t>
            </a:fld>
            <a:endParaRPr lang="en-US" dirty="0"/>
          </a:p>
        </p:txBody>
      </p:sp>
    </p:spTree>
    <p:extLst>
      <p:ext uri="{BB962C8B-B14F-4D97-AF65-F5344CB8AC3E}">
        <p14:creationId xmlns:p14="http://schemas.microsoft.com/office/powerpoint/2010/main" val="2868159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393056-2E92-C849-8BD5-8BBF9FCC92AA}" type="slidenum">
              <a:rPr lang="en-US" smtClean="0"/>
              <a:t>3</a:t>
            </a:fld>
            <a:endParaRPr lang="en-US" dirty="0"/>
          </a:p>
        </p:txBody>
      </p:sp>
    </p:spTree>
    <p:extLst>
      <p:ext uri="{BB962C8B-B14F-4D97-AF65-F5344CB8AC3E}">
        <p14:creationId xmlns:p14="http://schemas.microsoft.com/office/powerpoint/2010/main" val="2961898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393056-2E92-C849-8BD5-8BBF9FCC92AA}" type="slidenum">
              <a:rPr lang="en-US" smtClean="0"/>
              <a:t>4</a:t>
            </a:fld>
            <a:endParaRPr lang="en-US" dirty="0"/>
          </a:p>
        </p:txBody>
      </p:sp>
    </p:spTree>
    <p:extLst>
      <p:ext uri="{BB962C8B-B14F-4D97-AF65-F5344CB8AC3E}">
        <p14:creationId xmlns:p14="http://schemas.microsoft.com/office/powerpoint/2010/main" val="4081538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393056-2E92-C849-8BD5-8BBF9FCC92AA}" type="slidenum">
              <a:rPr lang="en-US" smtClean="0"/>
              <a:t>5</a:t>
            </a:fld>
            <a:endParaRPr lang="en-US" dirty="0"/>
          </a:p>
        </p:txBody>
      </p:sp>
    </p:spTree>
    <p:extLst>
      <p:ext uri="{BB962C8B-B14F-4D97-AF65-F5344CB8AC3E}">
        <p14:creationId xmlns:p14="http://schemas.microsoft.com/office/powerpoint/2010/main" val="2320290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rPr>
              <a:t>VALUE is an important tool for artists; it allows artists to define form and create spatial illusions.</a:t>
            </a:r>
          </a:p>
          <a:p>
            <a:pPr eaLnBrk="1" hangingPunct="1"/>
            <a:endParaRPr lang="en-US" b="1" dirty="0">
              <a:latin typeface="Calibri" charset="0"/>
            </a:endParaRPr>
          </a:p>
          <a:p>
            <a:pPr eaLnBrk="1" hangingPunct="1"/>
            <a:r>
              <a:rPr lang="en-US" dirty="0" smtClean="0">
                <a:latin typeface="Calibri" charset="0"/>
              </a:rPr>
              <a:t>In </a:t>
            </a:r>
            <a:r>
              <a:rPr lang="en-US" dirty="0">
                <a:latin typeface="Calibri" charset="0"/>
              </a:rPr>
              <a:t>the drawing, value contrast separates the artichoke from the background, and the separate leaves from one another. Value gradation creates the illusion of contour – it suggests the curves of leave surfaces and of the whole form.</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D0187D7B-A049-894B-BA14-B39E0AECB522}" type="slidenum">
              <a:rPr lang="en-US"/>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393056-2E92-C849-8BD5-8BBF9FCC92AA}" type="slidenum">
              <a:rPr lang="en-US" smtClean="0"/>
              <a:t>7</a:t>
            </a:fld>
            <a:endParaRPr lang="en-US" dirty="0"/>
          </a:p>
        </p:txBody>
      </p:sp>
    </p:spTree>
    <p:extLst>
      <p:ext uri="{BB962C8B-B14F-4D97-AF65-F5344CB8AC3E}">
        <p14:creationId xmlns:p14="http://schemas.microsoft.com/office/powerpoint/2010/main" val="3167378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a:p>
            <a:pPr eaLnBrk="1" hangingPunct="1"/>
            <a:r>
              <a:rPr lang="en-US" dirty="0">
                <a:latin typeface="Calibri" charset="0"/>
              </a:rPr>
              <a:t>Notice the use of VALUE CONTRAST to show the individual petals of the </a:t>
            </a:r>
            <a:r>
              <a:rPr lang="en-US" dirty="0" smtClean="0">
                <a:latin typeface="Calibri" charset="0"/>
              </a:rPr>
              <a:t>poppy</a:t>
            </a:r>
            <a:endParaRPr lang="en-US" dirty="0">
              <a:latin typeface="Calibri" charset="0"/>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32ED8C59-0FFE-2243-9130-97E7D484BE8B}" type="slidenum">
              <a:rPr lang="en-US"/>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393056-2E92-C849-8BD5-8BBF9FCC92AA}" type="slidenum">
              <a:rPr lang="en-US" smtClean="0"/>
              <a:t>9</a:t>
            </a:fld>
            <a:endParaRPr lang="en-US" dirty="0"/>
          </a:p>
        </p:txBody>
      </p:sp>
    </p:spTree>
    <p:extLst>
      <p:ext uri="{BB962C8B-B14F-4D97-AF65-F5344CB8AC3E}">
        <p14:creationId xmlns:p14="http://schemas.microsoft.com/office/powerpoint/2010/main" val="517216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68F3FF-CE32-AF48-8300-9D013CC8CA48}" type="datetimeFigureOut">
              <a:rPr lang="en-US" smtClean="0"/>
              <a:t>3/9/16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78273F-3B66-DD41-95C1-09267002D47B}" type="slidenum">
              <a:rPr lang="en-US" smtClean="0"/>
              <a:t>‹#›</a:t>
            </a:fld>
            <a:endParaRPr lang="en-US" dirty="0"/>
          </a:p>
        </p:txBody>
      </p:sp>
    </p:spTree>
    <p:extLst>
      <p:ext uri="{BB962C8B-B14F-4D97-AF65-F5344CB8AC3E}">
        <p14:creationId xmlns:p14="http://schemas.microsoft.com/office/powerpoint/2010/main" val="1655916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68F3FF-CE32-AF48-8300-9D013CC8CA48}" type="datetimeFigureOut">
              <a:rPr lang="en-US" smtClean="0"/>
              <a:t>3/9/16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78273F-3B66-DD41-95C1-09267002D47B}" type="slidenum">
              <a:rPr lang="en-US" smtClean="0"/>
              <a:t>‹#›</a:t>
            </a:fld>
            <a:endParaRPr lang="en-US" dirty="0"/>
          </a:p>
        </p:txBody>
      </p:sp>
    </p:spTree>
    <p:extLst>
      <p:ext uri="{BB962C8B-B14F-4D97-AF65-F5344CB8AC3E}">
        <p14:creationId xmlns:p14="http://schemas.microsoft.com/office/powerpoint/2010/main" val="933608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68F3FF-CE32-AF48-8300-9D013CC8CA48}" type="datetimeFigureOut">
              <a:rPr lang="en-US" smtClean="0"/>
              <a:t>3/9/16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78273F-3B66-DD41-95C1-09267002D47B}" type="slidenum">
              <a:rPr lang="en-US" smtClean="0"/>
              <a:t>‹#›</a:t>
            </a:fld>
            <a:endParaRPr lang="en-US" dirty="0"/>
          </a:p>
        </p:txBody>
      </p:sp>
    </p:spTree>
    <p:extLst>
      <p:ext uri="{BB962C8B-B14F-4D97-AF65-F5344CB8AC3E}">
        <p14:creationId xmlns:p14="http://schemas.microsoft.com/office/powerpoint/2010/main" val="63476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68F3FF-CE32-AF48-8300-9D013CC8CA48}" type="datetimeFigureOut">
              <a:rPr lang="en-US" smtClean="0"/>
              <a:t>3/9/16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78273F-3B66-DD41-95C1-09267002D47B}" type="slidenum">
              <a:rPr lang="en-US" smtClean="0"/>
              <a:t>‹#›</a:t>
            </a:fld>
            <a:endParaRPr lang="en-US" dirty="0"/>
          </a:p>
        </p:txBody>
      </p:sp>
    </p:spTree>
    <p:extLst>
      <p:ext uri="{BB962C8B-B14F-4D97-AF65-F5344CB8AC3E}">
        <p14:creationId xmlns:p14="http://schemas.microsoft.com/office/powerpoint/2010/main" val="55347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68F3FF-CE32-AF48-8300-9D013CC8CA48}" type="datetimeFigureOut">
              <a:rPr lang="en-US" smtClean="0"/>
              <a:t>3/9/16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78273F-3B66-DD41-95C1-09267002D47B}" type="slidenum">
              <a:rPr lang="en-US" smtClean="0"/>
              <a:t>‹#›</a:t>
            </a:fld>
            <a:endParaRPr lang="en-US" dirty="0"/>
          </a:p>
        </p:txBody>
      </p:sp>
    </p:spTree>
    <p:extLst>
      <p:ext uri="{BB962C8B-B14F-4D97-AF65-F5344CB8AC3E}">
        <p14:creationId xmlns:p14="http://schemas.microsoft.com/office/powerpoint/2010/main" val="165765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68F3FF-CE32-AF48-8300-9D013CC8CA48}" type="datetimeFigureOut">
              <a:rPr lang="en-US" smtClean="0"/>
              <a:t>3/9/16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78273F-3B66-DD41-95C1-09267002D47B}" type="slidenum">
              <a:rPr lang="en-US" smtClean="0"/>
              <a:t>‹#›</a:t>
            </a:fld>
            <a:endParaRPr lang="en-US" dirty="0"/>
          </a:p>
        </p:txBody>
      </p:sp>
    </p:spTree>
    <p:extLst>
      <p:ext uri="{BB962C8B-B14F-4D97-AF65-F5344CB8AC3E}">
        <p14:creationId xmlns:p14="http://schemas.microsoft.com/office/powerpoint/2010/main" val="2966035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68F3FF-CE32-AF48-8300-9D013CC8CA48}" type="datetimeFigureOut">
              <a:rPr lang="en-US" smtClean="0"/>
              <a:t>3/9/16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78273F-3B66-DD41-95C1-09267002D47B}" type="slidenum">
              <a:rPr lang="en-US" smtClean="0"/>
              <a:t>‹#›</a:t>
            </a:fld>
            <a:endParaRPr lang="en-US" dirty="0"/>
          </a:p>
        </p:txBody>
      </p:sp>
    </p:spTree>
    <p:extLst>
      <p:ext uri="{BB962C8B-B14F-4D97-AF65-F5344CB8AC3E}">
        <p14:creationId xmlns:p14="http://schemas.microsoft.com/office/powerpoint/2010/main" val="3625797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68F3FF-CE32-AF48-8300-9D013CC8CA48}" type="datetimeFigureOut">
              <a:rPr lang="en-US" smtClean="0"/>
              <a:t>3/9/16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78273F-3B66-DD41-95C1-09267002D47B}" type="slidenum">
              <a:rPr lang="en-US" smtClean="0"/>
              <a:t>‹#›</a:t>
            </a:fld>
            <a:endParaRPr lang="en-US" dirty="0"/>
          </a:p>
        </p:txBody>
      </p:sp>
    </p:spTree>
    <p:extLst>
      <p:ext uri="{BB962C8B-B14F-4D97-AF65-F5344CB8AC3E}">
        <p14:creationId xmlns:p14="http://schemas.microsoft.com/office/powerpoint/2010/main" val="1393051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68F3FF-CE32-AF48-8300-9D013CC8CA48}" type="datetimeFigureOut">
              <a:rPr lang="en-US" smtClean="0"/>
              <a:t>3/9/16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78273F-3B66-DD41-95C1-09267002D47B}" type="slidenum">
              <a:rPr lang="en-US" smtClean="0"/>
              <a:t>‹#›</a:t>
            </a:fld>
            <a:endParaRPr lang="en-US" dirty="0"/>
          </a:p>
        </p:txBody>
      </p:sp>
    </p:spTree>
    <p:extLst>
      <p:ext uri="{BB962C8B-B14F-4D97-AF65-F5344CB8AC3E}">
        <p14:creationId xmlns:p14="http://schemas.microsoft.com/office/powerpoint/2010/main" val="2203997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8F3FF-CE32-AF48-8300-9D013CC8CA48}" type="datetimeFigureOut">
              <a:rPr lang="en-US" smtClean="0"/>
              <a:t>3/9/16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78273F-3B66-DD41-95C1-09267002D47B}" type="slidenum">
              <a:rPr lang="en-US" smtClean="0"/>
              <a:t>‹#›</a:t>
            </a:fld>
            <a:endParaRPr lang="en-US" dirty="0"/>
          </a:p>
        </p:txBody>
      </p:sp>
    </p:spTree>
    <p:extLst>
      <p:ext uri="{BB962C8B-B14F-4D97-AF65-F5344CB8AC3E}">
        <p14:creationId xmlns:p14="http://schemas.microsoft.com/office/powerpoint/2010/main" val="1558677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8F3FF-CE32-AF48-8300-9D013CC8CA48}" type="datetimeFigureOut">
              <a:rPr lang="en-US" smtClean="0"/>
              <a:t>3/9/16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78273F-3B66-DD41-95C1-09267002D47B}" type="slidenum">
              <a:rPr lang="en-US" smtClean="0"/>
              <a:t>‹#›</a:t>
            </a:fld>
            <a:endParaRPr lang="en-US" dirty="0"/>
          </a:p>
        </p:txBody>
      </p:sp>
    </p:spTree>
    <p:extLst>
      <p:ext uri="{BB962C8B-B14F-4D97-AF65-F5344CB8AC3E}">
        <p14:creationId xmlns:p14="http://schemas.microsoft.com/office/powerpoint/2010/main" val="18687810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8F3FF-CE32-AF48-8300-9D013CC8CA48}" type="datetimeFigureOut">
              <a:rPr lang="en-US" smtClean="0"/>
              <a:t>3/9/16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8273F-3B66-DD41-95C1-09267002D47B}" type="slidenum">
              <a:rPr lang="en-US" smtClean="0"/>
              <a:t>‹#›</a:t>
            </a:fld>
            <a:endParaRPr lang="en-US" dirty="0"/>
          </a:p>
        </p:txBody>
      </p:sp>
    </p:spTree>
    <p:extLst>
      <p:ext uri="{BB962C8B-B14F-4D97-AF65-F5344CB8AC3E}">
        <p14:creationId xmlns:p14="http://schemas.microsoft.com/office/powerpoint/2010/main" val="1664065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image" Target="../media/image13.jp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hyperlink" Target="http://www.color-wheel-artist.com/basic-color-wheel.html" TargetMode="External"/><Relationship Id="rId5" Type="http://schemas.openxmlformats.org/officeDocument/2006/relationships/image" Target="../media/image8.jpg"/><Relationship Id="rId6"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0108" y="4988022"/>
            <a:ext cx="4029768" cy="1287485"/>
          </a:xfrm>
        </p:spPr>
        <p:txBody>
          <a:bodyPr/>
          <a:lstStyle/>
          <a:p>
            <a:r>
              <a:rPr lang="en-US" dirty="0" smtClean="0"/>
              <a:t>Color</a:t>
            </a:r>
            <a:endParaRPr lang="en-US" dirty="0"/>
          </a:p>
        </p:txBody>
      </p:sp>
      <p:pic>
        <p:nvPicPr>
          <p:cNvPr id="4" name="Picture 3"/>
          <p:cNvPicPr>
            <a:picLocks noChangeAspect="1"/>
          </p:cNvPicPr>
          <p:nvPr/>
        </p:nvPicPr>
        <p:blipFill>
          <a:blip r:embed="rId3"/>
          <a:stretch>
            <a:fillRect/>
          </a:stretch>
        </p:blipFill>
        <p:spPr>
          <a:xfrm>
            <a:off x="1655690" y="270818"/>
            <a:ext cx="6057298" cy="4850665"/>
          </a:xfrm>
          <a:prstGeom prst="rect">
            <a:avLst/>
          </a:prstGeom>
        </p:spPr>
      </p:pic>
    </p:spTree>
    <p:extLst>
      <p:ext uri="{BB962C8B-B14F-4D97-AF65-F5344CB8AC3E}">
        <p14:creationId xmlns:p14="http://schemas.microsoft.com/office/powerpoint/2010/main" val="953995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nt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5138" y="700689"/>
            <a:ext cx="2286000" cy="3048000"/>
          </a:xfrm>
          <a:prstGeom prst="rect">
            <a:avLst/>
          </a:prstGeom>
        </p:spPr>
      </p:pic>
      <p:pic>
        <p:nvPicPr>
          <p:cNvPr id="3" name="Picture 2" descr="color value silhouettes - Version 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4496" y="3941379"/>
            <a:ext cx="2844800" cy="2311400"/>
          </a:xfrm>
          <a:prstGeom prst="rect">
            <a:avLst/>
          </a:prstGeom>
        </p:spPr>
      </p:pic>
      <p:pic>
        <p:nvPicPr>
          <p:cNvPr id="4" name="Picture 3" descr="color value silhouettes - Version 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277" y="783496"/>
            <a:ext cx="2420822" cy="2691305"/>
          </a:xfrm>
          <a:prstGeom prst="rect">
            <a:avLst/>
          </a:prstGeom>
        </p:spPr>
      </p:pic>
      <p:pic>
        <p:nvPicPr>
          <p:cNvPr id="6" name="Picture 5" descr="tint with tre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0636" y="3474801"/>
            <a:ext cx="2231915" cy="2980302"/>
          </a:xfrm>
          <a:prstGeom prst="rect">
            <a:avLst/>
          </a:prstGeom>
        </p:spPr>
      </p:pic>
      <p:sp>
        <p:nvSpPr>
          <p:cNvPr id="7" name="TextBox 6"/>
          <p:cNvSpPr txBox="1"/>
          <p:nvPr/>
        </p:nvSpPr>
        <p:spPr>
          <a:xfrm>
            <a:off x="2143125" y="206376"/>
            <a:ext cx="5404043" cy="369332"/>
          </a:xfrm>
          <a:prstGeom prst="rect">
            <a:avLst/>
          </a:prstGeom>
          <a:noFill/>
        </p:spPr>
        <p:txBody>
          <a:bodyPr wrap="none" rtlCol="0">
            <a:spAutoFit/>
          </a:bodyPr>
          <a:lstStyle/>
          <a:p>
            <a:r>
              <a:rPr lang="en-US" dirty="0" smtClean="0"/>
              <a:t>Today’s lesson -Color value using tints with silhouettes</a:t>
            </a:r>
            <a:endParaRPr lang="en-US" dirty="0"/>
          </a:p>
        </p:txBody>
      </p:sp>
    </p:spTree>
    <p:extLst>
      <p:ext uri="{BB962C8B-B14F-4D97-AF65-F5344CB8AC3E}">
        <p14:creationId xmlns:p14="http://schemas.microsoft.com/office/powerpoint/2010/main" val="3601716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250" y="277813"/>
            <a:ext cx="8786813" cy="6186310"/>
          </a:xfrm>
          <a:prstGeom prst="rect">
            <a:avLst/>
          </a:prstGeom>
          <a:noFill/>
        </p:spPr>
        <p:txBody>
          <a:bodyPr wrap="square" rtlCol="0">
            <a:spAutoFit/>
          </a:bodyPr>
          <a:lstStyle/>
          <a:p>
            <a:r>
              <a:rPr lang="en-US" dirty="0" smtClean="0"/>
              <a:t>Steps for the project:</a:t>
            </a:r>
          </a:p>
          <a:p>
            <a:pPr marL="342900" indent="-342900">
              <a:buFont typeface="+mj-lt"/>
              <a:buAutoNum type="arabicParenR"/>
            </a:pPr>
            <a:r>
              <a:rPr lang="en-US" dirty="0" smtClean="0"/>
              <a:t>Choose a distinct silhouette and trace the perimeter on the canvas/paper</a:t>
            </a:r>
          </a:p>
          <a:p>
            <a:pPr marL="342900" indent="-342900">
              <a:buFont typeface="+mj-lt"/>
              <a:buAutoNum type="arabicParenR"/>
            </a:pPr>
            <a:r>
              <a:rPr lang="en-US" dirty="0" smtClean="0"/>
              <a:t>Paint with white acrylic paint a white line the width of the paint brush around the perimeter line of the silhouette</a:t>
            </a:r>
          </a:p>
          <a:p>
            <a:pPr marL="342900" indent="-342900">
              <a:buFont typeface="+mj-lt"/>
              <a:buAutoNum type="arabicParenR"/>
            </a:pPr>
            <a:r>
              <a:rPr lang="en-US" dirty="0" smtClean="0"/>
              <a:t>Add a small amount of the color of acrylic paint you choose to the white paint and paint the next line around the same shape of the perimeter</a:t>
            </a:r>
          </a:p>
          <a:p>
            <a:pPr marL="342900" indent="-342900">
              <a:buFont typeface="+mj-lt"/>
              <a:buAutoNum type="arabicParenR"/>
            </a:pPr>
            <a:r>
              <a:rPr lang="en-US" dirty="0" smtClean="0"/>
              <a:t>Add additional colored paint to the bowl of white.  You will continue to add more color each time before painting another line.  This will gradually change the tint to a darker hue (color). The final color you paint will be the color with no white mixed in to get the darkest hue in the range you have created. </a:t>
            </a:r>
          </a:p>
          <a:p>
            <a:r>
              <a:rPr lang="en-US" dirty="0" smtClean="0"/>
              <a:t>******Tip – only add a small amount of the color to the white paint each time so that it doesn’t get too dark too fast.</a:t>
            </a:r>
          </a:p>
          <a:p>
            <a:endParaRPr lang="en-US" dirty="0" smtClean="0"/>
          </a:p>
          <a:p>
            <a:r>
              <a:rPr lang="en-US" dirty="0" smtClean="0"/>
              <a:t>5) Progressively paint lines all the way to the edge of the paper.</a:t>
            </a:r>
          </a:p>
          <a:p>
            <a:pPr marL="342900" indent="-342900">
              <a:buAutoNum type="arabicParenR" startAt="6"/>
            </a:pPr>
            <a:r>
              <a:rPr lang="en-US" dirty="0" smtClean="0"/>
              <a:t>After the paint dries, </a:t>
            </a:r>
            <a:r>
              <a:rPr lang="en-US" dirty="0"/>
              <a:t>g</a:t>
            </a:r>
            <a:r>
              <a:rPr lang="en-US" dirty="0" smtClean="0"/>
              <a:t>lue the silhouette to the canvas/paper within the lines you originally traced.</a:t>
            </a:r>
          </a:p>
          <a:p>
            <a:pPr marL="342900" indent="-342900">
              <a:buAutoNum type="arabicParenR" startAt="6"/>
            </a:pPr>
            <a:endParaRPr lang="en-US" dirty="0" smtClean="0"/>
          </a:p>
          <a:p>
            <a:r>
              <a:rPr lang="en-US" dirty="0" smtClean="0"/>
              <a:t>Option 2:</a:t>
            </a:r>
          </a:p>
          <a:p>
            <a:pPr marL="342900" indent="-342900">
              <a:buFont typeface="+mj-lt"/>
              <a:buAutoNum type="arabicParenR"/>
            </a:pPr>
            <a:r>
              <a:rPr lang="en-US" dirty="0" smtClean="0"/>
              <a:t>Paint the lines in a horizontal fashion across the canvas/paper.  </a:t>
            </a:r>
          </a:p>
          <a:p>
            <a:pPr marL="342900" indent="-342900">
              <a:buFont typeface="+mj-lt"/>
              <a:buAutoNum type="arabicParenR"/>
            </a:pPr>
            <a:r>
              <a:rPr lang="en-US" dirty="0" smtClean="0"/>
              <a:t>Glue the silhouette to the middle of the canvas/paper (no need to pre – trace the silhouette in this version because it will be glued where ever you want after the paint dries.</a:t>
            </a:r>
            <a:endParaRPr lang="en-US" dirty="0"/>
          </a:p>
        </p:txBody>
      </p:sp>
    </p:spTree>
    <p:extLst>
      <p:ext uri="{BB962C8B-B14F-4D97-AF65-F5344CB8AC3E}">
        <p14:creationId xmlns:p14="http://schemas.microsoft.com/office/powerpoint/2010/main" val="1180216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Elements of Art</a:t>
            </a:r>
            <a:endParaRPr lang="en-US" dirty="0">
              <a:solidFill>
                <a:srgbClr val="FF0000"/>
              </a:solidFill>
            </a:endParaRPr>
          </a:p>
        </p:txBody>
      </p:sp>
      <p:sp>
        <p:nvSpPr>
          <p:cNvPr id="3" name="Content Placeholder 2"/>
          <p:cNvSpPr>
            <a:spLocks noGrp="1"/>
          </p:cNvSpPr>
          <p:nvPr>
            <p:ph idx="1"/>
          </p:nvPr>
        </p:nvSpPr>
        <p:spPr/>
        <p:txBody>
          <a:bodyPr/>
          <a:lstStyle/>
          <a:p>
            <a:pPr marL="0" indent="0" algn="ctr">
              <a:buNone/>
            </a:pPr>
            <a:r>
              <a:rPr lang="en-US" dirty="0" smtClean="0">
                <a:solidFill>
                  <a:srgbClr val="0000FF"/>
                </a:solidFill>
              </a:rPr>
              <a:t>The language of art, vocabulary, and visual symbols used to create works of art.  These basic elements include: line, shape, form, texture, color, and space.</a:t>
            </a:r>
          </a:p>
          <a:p>
            <a:pPr marL="0" indent="0">
              <a:buNone/>
            </a:pPr>
            <a:endParaRPr lang="en-US" dirty="0" smtClean="0">
              <a:solidFill>
                <a:srgbClr val="FF0000"/>
              </a:solidFill>
            </a:endParaRPr>
          </a:p>
        </p:txBody>
      </p:sp>
    </p:spTree>
    <p:extLst>
      <p:ext uri="{BB962C8B-B14F-4D97-AF65-F5344CB8AC3E}">
        <p14:creationId xmlns:p14="http://schemas.microsoft.com/office/powerpoint/2010/main" val="1853351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Color</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Value</a:t>
            </a:r>
            <a:r>
              <a:rPr lang="en-US" dirty="0" smtClean="0"/>
              <a:t> describes the lightness or darkness of a hue.  </a:t>
            </a:r>
            <a:endParaRPr lang="en-US" dirty="0"/>
          </a:p>
          <a:p>
            <a:r>
              <a:rPr lang="en-US" dirty="0" smtClean="0">
                <a:solidFill>
                  <a:srgbClr val="FF0000"/>
                </a:solidFill>
              </a:rPr>
              <a:t>Hue</a:t>
            </a:r>
            <a:r>
              <a:rPr lang="en-US" dirty="0" smtClean="0"/>
              <a:t> refers to a pure color (without adding black or white). </a:t>
            </a:r>
          </a:p>
          <a:p>
            <a:r>
              <a:rPr lang="en-US" dirty="0" smtClean="0">
                <a:solidFill>
                  <a:srgbClr val="FF0000"/>
                </a:solidFill>
              </a:rPr>
              <a:t>Intensity</a:t>
            </a:r>
            <a:r>
              <a:rPr lang="en-US" dirty="0" smtClean="0"/>
              <a:t> is the brightness or dullness of a color</a:t>
            </a:r>
          </a:p>
        </p:txBody>
      </p:sp>
    </p:spTree>
    <p:extLst>
      <p:ext uri="{BB962C8B-B14F-4D97-AF65-F5344CB8AC3E}">
        <p14:creationId xmlns:p14="http://schemas.microsoft.com/office/powerpoint/2010/main" val="3207483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3007108" cy="5888808"/>
          </a:xfrm>
        </p:spPr>
        <p:txBody>
          <a:bodyPr>
            <a:normAutofit/>
          </a:bodyPr>
          <a:lstStyle/>
          <a:p>
            <a:r>
              <a:rPr lang="en-US" dirty="0" smtClean="0"/>
              <a:t>Value:</a:t>
            </a:r>
            <a:br>
              <a:rPr lang="en-US" dirty="0" smtClean="0"/>
            </a:br>
            <a:r>
              <a:rPr lang="en-US" sz="3200" dirty="0" smtClean="0"/>
              <a:t>A light color is </a:t>
            </a:r>
            <a:r>
              <a:rPr lang="en-US" sz="3200" u="sng" dirty="0" smtClean="0"/>
              <a:t>high</a:t>
            </a:r>
            <a:r>
              <a:rPr lang="en-US" sz="3200" dirty="0" smtClean="0"/>
              <a:t> in value, or closer to white.  A dark color, is </a:t>
            </a:r>
            <a:r>
              <a:rPr lang="en-US" sz="3200" u="sng" dirty="0" smtClean="0"/>
              <a:t>low</a:t>
            </a:r>
            <a:r>
              <a:rPr lang="en-US" sz="3200" dirty="0" smtClean="0"/>
              <a:t> in value, or closer to black. </a:t>
            </a:r>
            <a:endParaRPr lang="en-US" dirty="0"/>
          </a:p>
        </p:txBody>
      </p:sp>
      <p:pic>
        <p:nvPicPr>
          <p:cNvPr id="4" name="Picture 3"/>
          <p:cNvPicPr>
            <a:picLocks noChangeAspect="1"/>
          </p:cNvPicPr>
          <p:nvPr/>
        </p:nvPicPr>
        <p:blipFill>
          <a:blip r:embed="rId3"/>
          <a:stretch>
            <a:fillRect/>
          </a:stretch>
        </p:blipFill>
        <p:spPr>
          <a:xfrm>
            <a:off x="3712828" y="76546"/>
            <a:ext cx="4887248" cy="6516331"/>
          </a:xfrm>
          <a:prstGeom prst="rect">
            <a:avLst/>
          </a:prstGeom>
        </p:spPr>
      </p:pic>
    </p:spTree>
    <p:extLst>
      <p:ext uri="{BB962C8B-B14F-4D97-AF65-F5344CB8AC3E}">
        <p14:creationId xmlns:p14="http://schemas.microsoft.com/office/powerpoint/2010/main" val="1055819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BCsOfArtValu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171" y="152400"/>
            <a:ext cx="4944163" cy="6526295"/>
          </a:xfrm>
          <a:prstGeom prst="rect">
            <a:avLst/>
          </a:prstGeom>
        </p:spPr>
      </p:pic>
    </p:spTree>
    <p:extLst>
      <p:ext uri="{BB962C8B-B14F-4D97-AF65-F5344CB8AC3E}">
        <p14:creationId xmlns:p14="http://schemas.microsoft.com/office/powerpoint/2010/main" val="364031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4476"/>
            <a:ext cx="3962400" cy="3446352"/>
          </a:xfrm>
        </p:spPr>
        <p:txBody>
          <a:bodyPr>
            <a:normAutofit/>
          </a:bodyPr>
          <a:lstStyle/>
          <a:p>
            <a:pPr marL="571500" indent="-571500">
              <a:buFont typeface="Wingdings" charset="0"/>
              <a:buNone/>
            </a:pPr>
            <a:r>
              <a:rPr lang="en-US" sz="4000" dirty="0">
                <a:latin typeface="Calibri" charset="0"/>
              </a:rPr>
              <a:t>Value contrast</a:t>
            </a:r>
            <a:endParaRPr lang="en-US" dirty="0">
              <a:latin typeface="Calibri" charset="0"/>
            </a:endParaRPr>
          </a:p>
          <a:p>
            <a:pPr marL="571500" indent="-571500"/>
            <a:r>
              <a:rPr lang="en-US" dirty="0">
                <a:latin typeface="Calibri" charset="0"/>
              </a:rPr>
              <a:t>Separates the artichoke from the </a:t>
            </a:r>
            <a:r>
              <a:rPr lang="en-US" dirty="0" smtClean="0">
                <a:latin typeface="Calibri" charset="0"/>
              </a:rPr>
              <a:t>background and the leaves from one another</a:t>
            </a:r>
            <a:endParaRPr lang="en-US" dirty="0">
              <a:latin typeface="Calibri" charset="0"/>
            </a:endParaRPr>
          </a:p>
        </p:txBody>
      </p:sp>
      <p:pic>
        <p:nvPicPr>
          <p:cNvPr id="5123" name="Picture 2" descr="http://char.txa.cornell.edu/language/element/color/artich.gif"/>
          <p:cNvPicPr>
            <a:picLocks noChangeAspect="1" noChangeArrowheads="1"/>
          </p:cNvPicPr>
          <p:nvPr/>
        </p:nvPicPr>
        <p:blipFill>
          <a:blip r:embed="rId3">
            <a:extLst>
              <a:ext uri="{28A0092B-C50C-407E-A947-70E740481C1C}">
                <a14:useLocalDpi xmlns:a14="http://schemas.microsoft.com/office/drawing/2010/main" val="0"/>
              </a:ext>
            </a:extLst>
          </a:blip>
          <a:srcRect b="4906"/>
          <a:stretch>
            <a:fillRect/>
          </a:stretch>
        </p:blipFill>
        <p:spPr bwMode="auto">
          <a:xfrm>
            <a:off x="4637088" y="304800"/>
            <a:ext cx="4202112"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853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484" y="47277"/>
            <a:ext cx="8229600" cy="1565570"/>
          </a:xfrm>
        </p:spPr>
        <p:txBody>
          <a:bodyPr>
            <a:normAutofit/>
          </a:bodyPr>
          <a:lstStyle/>
          <a:p>
            <a:pPr marL="0" indent="0">
              <a:buNone/>
            </a:pPr>
            <a:r>
              <a:rPr lang="en-US" dirty="0" smtClean="0"/>
              <a:t>Understanding the color value allows an artist to use a range of light and dark hues (colors) to make their art work more interesting.</a:t>
            </a:r>
          </a:p>
          <a:p>
            <a:endParaRPr lang="en-US" dirty="0"/>
          </a:p>
        </p:txBody>
      </p:sp>
      <p:pic>
        <p:nvPicPr>
          <p:cNvPr id="4" name="Picture 3"/>
          <p:cNvPicPr>
            <a:picLocks noChangeAspect="1"/>
          </p:cNvPicPr>
          <p:nvPr/>
        </p:nvPicPr>
        <p:blipFill>
          <a:blip r:embed="rId3"/>
          <a:stretch>
            <a:fillRect/>
          </a:stretch>
        </p:blipFill>
        <p:spPr>
          <a:xfrm>
            <a:off x="1811175" y="1612847"/>
            <a:ext cx="5220157" cy="4351412"/>
          </a:xfrm>
          <a:prstGeom prst="rect">
            <a:avLst/>
          </a:prstGeom>
        </p:spPr>
      </p:pic>
      <p:sp>
        <p:nvSpPr>
          <p:cNvPr id="6" name="TextBox 5"/>
          <p:cNvSpPr txBox="1"/>
          <p:nvPr/>
        </p:nvSpPr>
        <p:spPr>
          <a:xfrm>
            <a:off x="2717288" y="6042044"/>
            <a:ext cx="3380268" cy="369332"/>
          </a:xfrm>
          <a:prstGeom prst="rect">
            <a:avLst/>
          </a:prstGeom>
          <a:noFill/>
        </p:spPr>
        <p:txBody>
          <a:bodyPr wrap="square" rtlCol="0">
            <a:spAutoFit/>
          </a:bodyPr>
          <a:lstStyle/>
          <a:p>
            <a:r>
              <a:rPr lang="en-US" dirty="0" smtClean="0"/>
              <a:t>Landscape by Vincent Van Gogh</a:t>
            </a:r>
            <a:endParaRPr lang="en-US" dirty="0"/>
          </a:p>
        </p:txBody>
      </p:sp>
    </p:spTree>
    <p:extLst>
      <p:ext uri="{BB962C8B-B14F-4D97-AF65-F5344CB8AC3E}">
        <p14:creationId xmlns:p14="http://schemas.microsoft.com/office/powerpoint/2010/main" val="2714714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quot;Red Poppy&quot; Print"/>
          <p:cNvPicPr>
            <a:picLocks noChangeAspect="1" noChangeArrowheads="1"/>
          </p:cNvPicPr>
          <p:nvPr/>
        </p:nvPicPr>
        <p:blipFill>
          <a:blip r:embed="rId3">
            <a:extLst>
              <a:ext uri="{28A0092B-C50C-407E-A947-70E740481C1C}">
                <a14:useLocalDpi xmlns:a14="http://schemas.microsoft.com/office/drawing/2010/main" val="0"/>
              </a:ext>
            </a:extLst>
          </a:blip>
          <a:srcRect b="12833"/>
          <a:stretch>
            <a:fillRect/>
          </a:stretch>
        </p:blipFill>
        <p:spPr bwMode="auto">
          <a:xfrm>
            <a:off x="304800" y="1219200"/>
            <a:ext cx="65198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934200" y="1066800"/>
            <a:ext cx="2133600" cy="1816100"/>
          </a:xfrm>
          <a:prstGeom prst="rect">
            <a:avLst/>
          </a:prstGeom>
          <a:noFill/>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sz="2800" b="1" dirty="0">
                <a:solidFill>
                  <a:schemeClr val="tx2"/>
                </a:solidFill>
                <a:effectLst>
                  <a:outerShdw blurRad="38100" dist="38100" dir="2700000" algn="tl">
                    <a:srgbClr val="000000"/>
                  </a:outerShdw>
                </a:effectLst>
                <a:latin typeface="Calibri" charset="0"/>
              </a:rPr>
              <a:t>Georgia O</a:t>
            </a:r>
            <a:r>
              <a:rPr lang="ja-JP" altLang="en-US" sz="2800" b="1" dirty="0">
                <a:solidFill>
                  <a:schemeClr val="tx2"/>
                </a:solidFill>
                <a:effectLst>
                  <a:outerShdw blurRad="38100" dist="38100" dir="2700000" algn="tl">
                    <a:srgbClr val="000000"/>
                  </a:outerShdw>
                </a:effectLst>
                <a:latin typeface="Calibri" charset="0"/>
              </a:rPr>
              <a:t>’</a:t>
            </a:r>
            <a:r>
              <a:rPr lang="en-US" sz="2800" b="1" dirty="0">
                <a:solidFill>
                  <a:schemeClr val="tx2"/>
                </a:solidFill>
                <a:effectLst>
                  <a:outerShdw blurRad="38100" dist="38100" dir="2700000" algn="tl">
                    <a:srgbClr val="000000"/>
                  </a:outerShdw>
                </a:effectLst>
                <a:latin typeface="Calibri" charset="0"/>
              </a:rPr>
              <a:t>Keeffe</a:t>
            </a:r>
          </a:p>
          <a:p>
            <a:endParaRPr lang="en-US" sz="2800" b="1" dirty="0">
              <a:solidFill>
                <a:schemeClr val="tx2"/>
              </a:solidFill>
              <a:effectLst>
                <a:outerShdw blurRad="38100" dist="38100" dir="2700000" algn="tl">
                  <a:srgbClr val="000000"/>
                </a:outerShdw>
              </a:effectLst>
              <a:latin typeface="Calibri" charset="0"/>
            </a:endParaRPr>
          </a:p>
          <a:p>
            <a:r>
              <a:rPr lang="en-US" sz="2800" b="1" dirty="0">
                <a:solidFill>
                  <a:schemeClr val="tx2"/>
                </a:solidFill>
                <a:effectLst>
                  <a:outerShdw blurRad="38100" dist="38100" dir="2700000" algn="tl">
                    <a:srgbClr val="000000"/>
                  </a:outerShdw>
                </a:effectLst>
                <a:latin typeface="Calibri" charset="0"/>
              </a:rPr>
              <a:t>Red Poppy</a:t>
            </a:r>
          </a:p>
        </p:txBody>
      </p:sp>
    </p:spTree>
    <p:extLst>
      <p:ext uri="{BB962C8B-B14F-4D97-AF65-F5344CB8AC3E}">
        <p14:creationId xmlns:p14="http://schemas.microsoft.com/office/powerpoint/2010/main" val="1544788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933" y="1107523"/>
            <a:ext cx="4638410" cy="1138773"/>
          </a:xfrm>
          <a:prstGeom prst="rect">
            <a:avLst/>
          </a:prstGeom>
        </p:spPr>
        <p:txBody>
          <a:bodyPr wrap="square">
            <a:spAutoFit/>
          </a:bodyPr>
          <a:lstStyle/>
          <a:p>
            <a:r>
              <a:rPr lang="en-US" sz="2000" b="1" i="1" u="sng" dirty="0"/>
              <a:t>Tints</a:t>
            </a:r>
          </a:p>
          <a:p>
            <a:endParaRPr lang="en-US" sz="1600" dirty="0"/>
          </a:p>
          <a:p>
            <a:r>
              <a:rPr lang="en-US" sz="1600" dirty="0" smtClean="0"/>
              <a:t>A </a:t>
            </a:r>
            <a:r>
              <a:rPr lang="en-US" sz="1600" dirty="0"/>
              <a:t>Tint is simply </a:t>
            </a:r>
            <a:r>
              <a:rPr lang="en-US" sz="1600" b="1" dirty="0"/>
              <a:t>any color with white added</a:t>
            </a:r>
            <a:r>
              <a:rPr lang="en-US" sz="1600" dirty="0"/>
              <a:t>.</a:t>
            </a:r>
          </a:p>
          <a:p>
            <a:r>
              <a:rPr lang="en-US" sz="1600" dirty="0" smtClean="0"/>
              <a:t>It is sometimes </a:t>
            </a:r>
            <a:r>
              <a:rPr lang="en-US" sz="1600" dirty="0"/>
              <a:t>called a </a:t>
            </a:r>
            <a:r>
              <a:rPr lang="en-US" sz="1600" b="1" dirty="0"/>
              <a:t>Pastel.</a:t>
            </a:r>
            <a:r>
              <a:rPr lang="en-US" sz="1600" dirty="0"/>
              <a:t> </a:t>
            </a:r>
          </a:p>
        </p:txBody>
      </p:sp>
      <p:pic>
        <p:nvPicPr>
          <p:cNvPr id="5" name="Picture 4" descr="color-wheel-ti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876" y="986830"/>
            <a:ext cx="1897062" cy="1897062"/>
          </a:xfrm>
          <a:prstGeom prst="rect">
            <a:avLst/>
          </a:prstGeom>
        </p:spPr>
      </p:pic>
      <p:sp>
        <p:nvSpPr>
          <p:cNvPr id="6" name="TextBox 5"/>
          <p:cNvSpPr txBox="1"/>
          <p:nvPr/>
        </p:nvSpPr>
        <p:spPr>
          <a:xfrm>
            <a:off x="190932" y="63500"/>
            <a:ext cx="7841817" cy="646331"/>
          </a:xfrm>
          <a:prstGeom prst="rect">
            <a:avLst/>
          </a:prstGeom>
          <a:noFill/>
        </p:spPr>
        <p:txBody>
          <a:bodyPr wrap="square" rtlCol="0">
            <a:spAutoFit/>
          </a:bodyPr>
          <a:lstStyle/>
          <a:p>
            <a:r>
              <a:rPr lang="en-US" u="sng" dirty="0" smtClean="0">
                <a:hlinkClick r:id="rId4"/>
              </a:rPr>
              <a:t>Colors can </a:t>
            </a:r>
            <a:r>
              <a:rPr lang="en-US" u="sng" dirty="0">
                <a:hlinkClick r:id="rId4"/>
              </a:rPr>
              <a:t>be altered in three ways by </a:t>
            </a:r>
            <a:r>
              <a:rPr lang="en-US" b="1" u="sng" dirty="0">
                <a:hlinkClick r:id="rId4"/>
              </a:rPr>
              <a:t>Tinting, Shading or Toning</a:t>
            </a:r>
            <a:r>
              <a:rPr lang="en-US" u="sng" dirty="0">
                <a:hlinkClick r:id="rId4"/>
              </a:rPr>
              <a:t>. And that's before we even think about mixing two colors together.</a:t>
            </a:r>
          </a:p>
        </p:txBody>
      </p:sp>
      <p:sp>
        <p:nvSpPr>
          <p:cNvPr id="7" name="TextBox 6"/>
          <p:cNvSpPr txBox="1"/>
          <p:nvPr/>
        </p:nvSpPr>
        <p:spPr>
          <a:xfrm>
            <a:off x="173961" y="3119642"/>
            <a:ext cx="5985540" cy="861774"/>
          </a:xfrm>
          <a:prstGeom prst="rect">
            <a:avLst/>
          </a:prstGeom>
          <a:noFill/>
        </p:spPr>
        <p:txBody>
          <a:bodyPr wrap="square" rtlCol="0">
            <a:spAutoFit/>
          </a:bodyPr>
          <a:lstStyle/>
          <a:p>
            <a:r>
              <a:rPr lang="en-US" sz="2000" b="1" i="1" u="sng" dirty="0"/>
              <a:t>Shades</a:t>
            </a:r>
          </a:p>
          <a:p>
            <a:endParaRPr lang="en-US" sz="1400" dirty="0"/>
          </a:p>
          <a:p>
            <a:r>
              <a:rPr lang="en-US" sz="1600" dirty="0"/>
              <a:t>A Shade is simply any </a:t>
            </a:r>
            <a:r>
              <a:rPr lang="en-US" sz="1600" b="1" dirty="0"/>
              <a:t>color with black added</a:t>
            </a:r>
            <a:r>
              <a:rPr lang="en-US" sz="1600" dirty="0" smtClean="0"/>
              <a:t>.</a:t>
            </a:r>
            <a:endParaRPr lang="en-US" sz="1600" dirty="0"/>
          </a:p>
        </p:txBody>
      </p:sp>
      <p:pic>
        <p:nvPicPr>
          <p:cNvPr id="9" name="Picture 8" descr="color-wheel-shad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3509" y="2909775"/>
            <a:ext cx="1897062" cy="1897062"/>
          </a:xfrm>
          <a:prstGeom prst="rect">
            <a:avLst/>
          </a:prstGeom>
        </p:spPr>
      </p:pic>
      <p:sp>
        <p:nvSpPr>
          <p:cNvPr id="10" name="TextBox 9"/>
          <p:cNvSpPr txBox="1"/>
          <p:nvPr/>
        </p:nvSpPr>
        <p:spPr>
          <a:xfrm>
            <a:off x="173961" y="4964102"/>
            <a:ext cx="3959697" cy="1354217"/>
          </a:xfrm>
          <a:prstGeom prst="rect">
            <a:avLst/>
          </a:prstGeom>
          <a:noFill/>
        </p:spPr>
        <p:txBody>
          <a:bodyPr wrap="square" rtlCol="0">
            <a:spAutoFit/>
          </a:bodyPr>
          <a:lstStyle/>
          <a:p>
            <a:r>
              <a:rPr lang="en-US" sz="2000" b="1" i="1" u="sng" dirty="0"/>
              <a:t>Tones</a:t>
            </a:r>
          </a:p>
          <a:p>
            <a:endParaRPr lang="en-US" sz="1400" dirty="0"/>
          </a:p>
          <a:p>
            <a:r>
              <a:rPr lang="en-US" sz="1600" dirty="0"/>
              <a:t>A Tone is created by adding</a:t>
            </a:r>
            <a:r>
              <a:rPr lang="en-US" sz="1600" b="1" dirty="0"/>
              <a:t> both</a:t>
            </a:r>
            <a:r>
              <a:rPr lang="en-US" sz="1600" dirty="0"/>
              <a:t> </a:t>
            </a:r>
            <a:r>
              <a:rPr lang="en-US" sz="1600" b="1" dirty="0"/>
              <a:t>White and Black which is grey</a:t>
            </a:r>
            <a:r>
              <a:rPr lang="en-US" sz="1600" dirty="0"/>
              <a:t>. Any color that is </a:t>
            </a:r>
            <a:r>
              <a:rPr lang="en-US" sz="1600" b="1" dirty="0"/>
              <a:t>"greyed down"</a:t>
            </a:r>
            <a:r>
              <a:rPr lang="en-US" sz="1600" dirty="0"/>
              <a:t> is considered a Tone.</a:t>
            </a:r>
          </a:p>
        </p:txBody>
      </p:sp>
      <p:pic>
        <p:nvPicPr>
          <p:cNvPr id="12" name="Picture 11" descr="color-wheel-ton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3509" y="4913314"/>
            <a:ext cx="1944686" cy="1944686"/>
          </a:xfrm>
          <a:prstGeom prst="rect">
            <a:avLst/>
          </a:prstGeom>
        </p:spPr>
      </p:pic>
    </p:spTree>
    <p:extLst>
      <p:ext uri="{BB962C8B-B14F-4D97-AF65-F5344CB8AC3E}">
        <p14:creationId xmlns:p14="http://schemas.microsoft.com/office/powerpoint/2010/main" val="2506101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2794</TotalTime>
  <Words>1068</Words>
  <Application>Microsoft Macintosh PowerPoint</Application>
  <PresentationFormat>On-screen Show (4:3)</PresentationFormat>
  <Paragraphs>85</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Color</vt:lpstr>
      <vt:lpstr>Elements of Art</vt:lpstr>
      <vt:lpstr>Properties of Color</vt:lpstr>
      <vt:lpstr>Value: A light color is high in value, or closer to white.  A dark color, is low in value, or closer to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the art term  Value</dc:title>
  <dc:creator>Microsoft Office User</dc:creator>
  <cp:lastModifiedBy>Microsoft Office User</cp:lastModifiedBy>
  <cp:revision>31</cp:revision>
  <cp:lastPrinted>2016-03-11T04:52:40Z</cp:lastPrinted>
  <dcterms:created xsi:type="dcterms:W3CDTF">2012-01-11T02:25:50Z</dcterms:created>
  <dcterms:modified xsi:type="dcterms:W3CDTF">2016-03-11T16:26:59Z</dcterms:modified>
</cp:coreProperties>
</file>